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wdp" ContentType="image/vnd.ms-photo"/>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219" autoAdjust="0"/>
  </p:normalViewPr>
  <p:slideViewPr>
    <p:cSldViewPr snapToGrid="0" snapToObjects="1">
      <p:cViewPr>
        <p:scale>
          <a:sx n="76" d="100"/>
          <a:sy n="76" d="100"/>
        </p:scale>
        <p:origin x="-1168"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E825E0-A95E-3F43-9633-9DE4DBA16639}" type="datetimeFigureOut">
              <a:rPr lang="en-US" smtClean="0"/>
              <a:t>2/12/14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80D00-063F-754C-B713-E4912065EA57}" type="slidenum">
              <a:rPr lang="en-US" smtClean="0"/>
              <a:t>‹#›</a:t>
            </a:fld>
            <a:endParaRPr lang="en-US"/>
          </a:p>
        </p:txBody>
      </p:sp>
    </p:spTree>
    <p:extLst>
      <p:ext uri="{BB962C8B-B14F-4D97-AF65-F5344CB8AC3E}">
        <p14:creationId xmlns:p14="http://schemas.microsoft.com/office/powerpoint/2010/main" val="15786483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Introductions:</a:t>
            </a:r>
            <a:r>
              <a:rPr lang="en-US" baseline="0" dirty="0" smtClean="0"/>
              <a:t> Who are we?</a:t>
            </a:r>
            <a:endParaRPr lang="en-US" dirty="0"/>
          </a:p>
        </p:txBody>
      </p:sp>
      <p:sp>
        <p:nvSpPr>
          <p:cNvPr id="4" name="Slide Number Placeholder 3"/>
          <p:cNvSpPr>
            <a:spLocks noGrp="1"/>
          </p:cNvSpPr>
          <p:nvPr>
            <p:ph type="sldNum" sz="quarter" idx="10"/>
          </p:nvPr>
        </p:nvSpPr>
        <p:spPr/>
        <p:txBody>
          <a:bodyPr/>
          <a:lstStyle/>
          <a:p>
            <a:fld id="{ABF80D00-063F-754C-B713-E4912065EA57}" type="slidenum">
              <a:rPr lang="en-US" smtClean="0"/>
              <a:t>1</a:t>
            </a:fld>
            <a:endParaRPr lang="en-US"/>
          </a:p>
        </p:txBody>
      </p:sp>
    </p:spTree>
    <p:extLst>
      <p:ext uri="{BB962C8B-B14F-4D97-AF65-F5344CB8AC3E}">
        <p14:creationId xmlns:p14="http://schemas.microsoft.com/office/powerpoint/2010/main" val="2775088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Post-it</a:t>
            </a:r>
            <a:r>
              <a:rPr lang="en-US" baseline="0" dirty="0" smtClean="0"/>
              <a:t> notes</a:t>
            </a:r>
            <a:endParaRPr lang="en-US" dirty="0" smtClean="0"/>
          </a:p>
          <a:p>
            <a:r>
              <a:rPr lang="en-US" dirty="0" smtClean="0"/>
              <a:t>Knowledge:</a:t>
            </a:r>
            <a:r>
              <a:rPr lang="en-US" baseline="0" dirty="0" smtClean="0"/>
              <a:t> Content, vocabulary</a:t>
            </a:r>
          </a:p>
          <a:p>
            <a:r>
              <a:rPr lang="en-US" baseline="0" dirty="0" smtClean="0"/>
              <a:t>Skills: Being able to read, analyze and evaluate evidence, create and support their claim, questioning </a:t>
            </a:r>
          </a:p>
          <a:p>
            <a:r>
              <a:rPr lang="en-US" dirty="0" smtClean="0"/>
              <a:t>Mindsets &amp; Habits: Being able to collaborate, being</a:t>
            </a:r>
            <a:r>
              <a:rPr lang="en-US" baseline="0" dirty="0" smtClean="0"/>
              <a:t> open to the information to guide their opinion</a:t>
            </a:r>
            <a:endParaRPr lang="en-US" dirty="0"/>
          </a:p>
        </p:txBody>
      </p:sp>
      <p:sp>
        <p:nvSpPr>
          <p:cNvPr id="4" name="Slide Number Placeholder 3"/>
          <p:cNvSpPr>
            <a:spLocks noGrp="1"/>
          </p:cNvSpPr>
          <p:nvPr>
            <p:ph type="sldNum" sz="quarter" idx="10"/>
          </p:nvPr>
        </p:nvSpPr>
        <p:spPr/>
        <p:txBody>
          <a:bodyPr/>
          <a:lstStyle/>
          <a:p>
            <a:fld id="{ABF80D00-063F-754C-B713-E4912065EA57}" type="slidenum">
              <a:rPr lang="en-US" smtClean="0"/>
              <a:t>5</a:t>
            </a:fld>
            <a:endParaRPr lang="en-US"/>
          </a:p>
        </p:txBody>
      </p:sp>
    </p:spTree>
    <p:extLst>
      <p:ext uri="{BB962C8B-B14F-4D97-AF65-F5344CB8AC3E}">
        <p14:creationId xmlns:p14="http://schemas.microsoft.com/office/powerpoint/2010/main" val="2064175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OUTER</a:t>
            </a:r>
            <a:r>
              <a:rPr lang="en-US" baseline="0" dirty="0" smtClean="0"/>
              <a:t> CIRCLE?</a:t>
            </a:r>
            <a:endParaRPr lang="en-US" dirty="0"/>
          </a:p>
        </p:txBody>
      </p:sp>
      <p:sp>
        <p:nvSpPr>
          <p:cNvPr id="4" name="Slide Number Placeholder 3"/>
          <p:cNvSpPr>
            <a:spLocks noGrp="1"/>
          </p:cNvSpPr>
          <p:nvPr>
            <p:ph type="sldNum" sz="quarter" idx="10"/>
          </p:nvPr>
        </p:nvSpPr>
        <p:spPr/>
        <p:txBody>
          <a:bodyPr/>
          <a:lstStyle/>
          <a:p>
            <a:fld id="{ABF80D00-063F-754C-B713-E4912065EA57}" type="slidenum">
              <a:rPr lang="en-US" smtClean="0"/>
              <a:t>6</a:t>
            </a:fld>
            <a:endParaRPr lang="en-US"/>
          </a:p>
        </p:txBody>
      </p:sp>
    </p:spTree>
    <p:extLst>
      <p:ext uri="{BB962C8B-B14F-4D97-AF65-F5344CB8AC3E}">
        <p14:creationId xmlns:p14="http://schemas.microsoft.com/office/powerpoint/2010/main" val="1003168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Knowledge:</a:t>
            </a:r>
            <a:r>
              <a:rPr lang="en-US" baseline="0" dirty="0" smtClean="0"/>
              <a:t> Content, vocabulary</a:t>
            </a:r>
          </a:p>
          <a:p>
            <a:r>
              <a:rPr lang="en-US" baseline="0" dirty="0" smtClean="0"/>
              <a:t>Skills: Analyze and evaluate the claims of others, being able to ask questions in the moment, knowing when to speak, knowing when to keep the conversation going</a:t>
            </a:r>
          </a:p>
          <a:p>
            <a:r>
              <a:rPr lang="en-US" dirty="0" smtClean="0"/>
              <a:t>Mindsets &amp; Habits: Self</a:t>
            </a:r>
            <a:r>
              <a:rPr lang="en-US" baseline="0" dirty="0" smtClean="0"/>
              <a:t> control, being able to disagree respectfully</a:t>
            </a:r>
            <a:endParaRPr lang="en-US" dirty="0"/>
          </a:p>
        </p:txBody>
      </p:sp>
      <p:sp>
        <p:nvSpPr>
          <p:cNvPr id="4" name="Slide Number Placeholder 3"/>
          <p:cNvSpPr>
            <a:spLocks noGrp="1"/>
          </p:cNvSpPr>
          <p:nvPr>
            <p:ph type="sldNum" sz="quarter" idx="10"/>
          </p:nvPr>
        </p:nvSpPr>
        <p:spPr/>
        <p:txBody>
          <a:bodyPr/>
          <a:lstStyle/>
          <a:p>
            <a:fld id="{ABF80D00-063F-754C-B713-E4912065EA57}" type="slidenum">
              <a:rPr lang="en-US" smtClean="0"/>
              <a:t>7</a:t>
            </a:fld>
            <a:endParaRPr lang="en-US"/>
          </a:p>
        </p:txBody>
      </p:sp>
    </p:spTree>
    <p:extLst>
      <p:ext uri="{BB962C8B-B14F-4D97-AF65-F5344CB8AC3E}">
        <p14:creationId xmlns:p14="http://schemas.microsoft.com/office/powerpoint/2010/main" val="2064175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build a foundation for college and career readiness, students must have ample opportunities to take part in a variety of rich, structured conversations—as part of a whole class, in small groups, and with a partner. Being productive members of these conversations requires that students contribute accurate, relevant information; respond to and develop what others have said; make comparisons and contrasts; and analyze and synthesize a multitude of ideas in various domains.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Develops college ready skills (explore big ideas of each content area; heightened</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level of engagement; flexible thinking)</a:t>
            </a:r>
          </a:p>
          <a:p>
            <a:endParaRPr lang="en-US" dirty="0"/>
          </a:p>
        </p:txBody>
      </p:sp>
      <p:sp>
        <p:nvSpPr>
          <p:cNvPr id="4" name="Slide Number Placeholder 3"/>
          <p:cNvSpPr>
            <a:spLocks noGrp="1"/>
          </p:cNvSpPr>
          <p:nvPr>
            <p:ph type="sldNum" sz="quarter" idx="10"/>
          </p:nvPr>
        </p:nvSpPr>
        <p:spPr/>
        <p:txBody>
          <a:bodyPr/>
          <a:lstStyle/>
          <a:p>
            <a:fld id="{ABF80D00-063F-754C-B713-E4912065EA57}" type="slidenum">
              <a:rPr lang="en-US" smtClean="0"/>
              <a:t>8</a:t>
            </a:fld>
            <a:endParaRPr lang="en-US"/>
          </a:p>
        </p:txBody>
      </p:sp>
    </p:spTree>
    <p:extLst>
      <p:ext uri="{BB962C8B-B14F-4D97-AF65-F5344CB8AC3E}">
        <p14:creationId xmlns:p14="http://schemas.microsoft.com/office/powerpoint/2010/main" val="3708602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will connect the Socratic seminar to “student-led facilitation of discussions” – A LEVEL FOUR!</a:t>
            </a:r>
          </a:p>
          <a:p>
            <a:endParaRPr lang="en-US" dirty="0"/>
          </a:p>
        </p:txBody>
      </p:sp>
      <p:sp>
        <p:nvSpPr>
          <p:cNvPr id="4" name="Slide Number Placeholder 3"/>
          <p:cNvSpPr>
            <a:spLocks noGrp="1"/>
          </p:cNvSpPr>
          <p:nvPr>
            <p:ph type="sldNum" sz="quarter" idx="10"/>
          </p:nvPr>
        </p:nvSpPr>
        <p:spPr/>
        <p:txBody>
          <a:bodyPr/>
          <a:lstStyle/>
          <a:p>
            <a:fld id="{ABF80D00-063F-754C-B713-E4912065EA57}" type="slidenum">
              <a:rPr lang="en-US" smtClean="0"/>
              <a:t>10</a:t>
            </a:fld>
            <a:endParaRPr lang="en-US"/>
          </a:p>
        </p:txBody>
      </p:sp>
    </p:spTree>
    <p:extLst>
      <p:ext uri="{BB962C8B-B14F-4D97-AF65-F5344CB8AC3E}">
        <p14:creationId xmlns:p14="http://schemas.microsoft.com/office/powerpoint/2010/main" val="3603153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Differentiation:</a:t>
            </a:r>
            <a:r>
              <a:rPr lang="en-US" baseline="0" dirty="0" smtClean="0"/>
              <a:t> vocab with definitions and sentence stems (refer to resource packet)</a:t>
            </a:r>
            <a:endParaRPr lang="en-US" dirty="0"/>
          </a:p>
        </p:txBody>
      </p:sp>
      <p:sp>
        <p:nvSpPr>
          <p:cNvPr id="4" name="Slide Number Placeholder 3"/>
          <p:cNvSpPr>
            <a:spLocks noGrp="1"/>
          </p:cNvSpPr>
          <p:nvPr>
            <p:ph type="sldNum" sz="quarter" idx="10"/>
          </p:nvPr>
        </p:nvSpPr>
        <p:spPr/>
        <p:txBody>
          <a:bodyPr/>
          <a:lstStyle/>
          <a:p>
            <a:fld id="{ABF80D00-063F-754C-B713-E4912065EA57}" type="slidenum">
              <a:rPr lang="en-US" smtClean="0"/>
              <a:t>11</a:t>
            </a:fld>
            <a:endParaRPr lang="en-US"/>
          </a:p>
        </p:txBody>
      </p:sp>
    </p:spTree>
    <p:extLst>
      <p:ext uri="{BB962C8B-B14F-4D97-AF65-F5344CB8AC3E}">
        <p14:creationId xmlns:p14="http://schemas.microsoft.com/office/powerpoint/2010/main" val="2433955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1) If participants feel like they need to work on building specific skills and mindsets with their students, they will focus on adapting strategies and procedures for an upcoming  unit plan. Participants will get support at the “Building Towards It!” station. </a:t>
            </a:r>
          </a:p>
          <a:p>
            <a:pPr lvl="1"/>
            <a:r>
              <a:rPr lang="en-US" sz="1200" kern="1200" dirty="0" smtClean="0">
                <a:solidFill>
                  <a:schemeClr val="tx1"/>
                </a:solidFill>
                <a:effectLst/>
                <a:latin typeface="+mn-lt"/>
                <a:ea typeface="+mn-ea"/>
                <a:cs typeface="+mn-cs"/>
              </a:rPr>
              <a:t>2) If participants feel like they are ready to implement a Socratic Seminar in their class, they will focus on choosing an essential question for an upcoming unit and begin to set the structure for their seminar. Participants will get support at the “Ready for it!” station.</a:t>
            </a:r>
          </a:p>
          <a:p>
            <a:endParaRPr lang="en-US" dirty="0"/>
          </a:p>
        </p:txBody>
      </p:sp>
      <p:sp>
        <p:nvSpPr>
          <p:cNvPr id="4" name="Slide Number Placeholder 3"/>
          <p:cNvSpPr>
            <a:spLocks noGrp="1"/>
          </p:cNvSpPr>
          <p:nvPr>
            <p:ph type="sldNum" sz="quarter" idx="10"/>
          </p:nvPr>
        </p:nvSpPr>
        <p:spPr/>
        <p:txBody>
          <a:bodyPr/>
          <a:lstStyle/>
          <a:p>
            <a:fld id="{ABF80D00-063F-754C-B713-E4912065EA57}" type="slidenum">
              <a:rPr lang="en-US" smtClean="0"/>
              <a:t>13</a:t>
            </a:fld>
            <a:endParaRPr lang="en-US"/>
          </a:p>
        </p:txBody>
      </p:sp>
    </p:spTree>
    <p:extLst>
      <p:ext uri="{BB962C8B-B14F-4D97-AF65-F5344CB8AC3E}">
        <p14:creationId xmlns:p14="http://schemas.microsoft.com/office/powerpoint/2010/main" val="3887197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Form </a:t>
            </a:r>
            <a:endParaRPr lang="en-US" dirty="0"/>
          </a:p>
        </p:txBody>
      </p:sp>
      <p:sp>
        <p:nvSpPr>
          <p:cNvPr id="4" name="Slide Number Placeholder 3"/>
          <p:cNvSpPr>
            <a:spLocks noGrp="1"/>
          </p:cNvSpPr>
          <p:nvPr>
            <p:ph type="sldNum" sz="quarter" idx="10"/>
          </p:nvPr>
        </p:nvSpPr>
        <p:spPr/>
        <p:txBody>
          <a:bodyPr/>
          <a:lstStyle/>
          <a:p>
            <a:fld id="{ABF80D00-063F-754C-B713-E4912065EA57}" type="slidenum">
              <a:rPr lang="en-US" smtClean="0"/>
              <a:t>15</a:t>
            </a:fld>
            <a:endParaRPr lang="en-US"/>
          </a:p>
        </p:txBody>
      </p:sp>
    </p:spTree>
    <p:extLst>
      <p:ext uri="{BB962C8B-B14F-4D97-AF65-F5344CB8AC3E}">
        <p14:creationId xmlns:p14="http://schemas.microsoft.com/office/powerpoint/2010/main" val="4284910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2/12/14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2/12/14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2/12/14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2/12/14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2/12/14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2/12/14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2/12/14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2/12/14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3.docx"/><Relationship Id="rId4" Type="http://schemas.openxmlformats.org/officeDocument/2006/relationships/image" Target="../media/image4.emf"/><Relationship Id="rId5" Type="http://schemas.openxmlformats.org/officeDocument/2006/relationships/image" Target="../media/image5.png"/><Relationship Id="rId6" Type="http://schemas.microsoft.com/office/2007/relationships/hdphoto" Target="../media/hdphoto1.wdp"/><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package" Target="../embeddings/Microsoft_Word_Document1.docx"/><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package" Target="../embeddings/Microsoft_Word_Document2.docx"/><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414435"/>
            <a:ext cx="7543800" cy="1524000"/>
          </a:xfrm>
        </p:spPr>
        <p:txBody>
          <a:bodyPr/>
          <a:lstStyle/>
          <a:p>
            <a:r>
              <a:rPr lang="en-US" sz="4000" dirty="0" smtClean="0"/>
              <a:t>Speaking and Listening Standards? But I have my own content standards to get through!</a:t>
            </a:r>
            <a:endParaRPr lang="en-US" sz="4000" dirty="0"/>
          </a:p>
        </p:txBody>
      </p:sp>
      <p:sp>
        <p:nvSpPr>
          <p:cNvPr id="3" name="Subtitle 2"/>
          <p:cNvSpPr>
            <a:spLocks noGrp="1"/>
          </p:cNvSpPr>
          <p:nvPr>
            <p:ph type="subTitle" idx="1"/>
          </p:nvPr>
        </p:nvSpPr>
        <p:spPr>
          <a:xfrm>
            <a:off x="762000" y="5052587"/>
            <a:ext cx="7543800" cy="990600"/>
          </a:xfrm>
        </p:spPr>
        <p:txBody>
          <a:bodyPr>
            <a:normAutofit lnSpcReduction="10000"/>
          </a:bodyPr>
          <a:lstStyle/>
          <a:p>
            <a:pPr algn="r"/>
            <a:r>
              <a:rPr lang="en-US" dirty="0" smtClean="0"/>
              <a:t>Norma Bonilla | 6</a:t>
            </a:r>
            <a:r>
              <a:rPr lang="en-US" baseline="30000" dirty="0" smtClean="0"/>
              <a:t>th</a:t>
            </a:r>
            <a:r>
              <a:rPr lang="en-US" dirty="0" smtClean="0"/>
              <a:t> Grade Reading</a:t>
            </a:r>
          </a:p>
          <a:p>
            <a:pPr algn="r"/>
            <a:r>
              <a:rPr lang="en-US" dirty="0" smtClean="0"/>
              <a:t>Linda Sanchez | 7</a:t>
            </a:r>
            <a:r>
              <a:rPr lang="en-US" baseline="30000" dirty="0" smtClean="0"/>
              <a:t>th</a:t>
            </a:r>
            <a:r>
              <a:rPr lang="en-US" dirty="0" smtClean="0"/>
              <a:t> Grade Math</a:t>
            </a:r>
            <a:endParaRPr lang="en-US" dirty="0"/>
          </a:p>
        </p:txBody>
      </p:sp>
    </p:spTree>
    <p:extLst>
      <p:ext uri="{BB962C8B-B14F-4D97-AF65-F5344CB8AC3E}">
        <p14:creationId xmlns:p14="http://schemas.microsoft.com/office/powerpoint/2010/main" val="6734085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it relevant</a:t>
            </a:r>
            <a:endParaRPr lang="en-US" dirty="0"/>
          </a:p>
        </p:txBody>
      </p:sp>
      <p:pic>
        <p:nvPicPr>
          <p:cNvPr id="4" name="Picture 3"/>
          <p:cNvPicPr>
            <a:picLocks noChangeAspect="1"/>
          </p:cNvPicPr>
          <p:nvPr/>
        </p:nvPicPr>
        <p:blipFill>
          <a:blip r:embed="rId3"/>
          <a:stretch>
            <a:fillRect/>
          </a:stretch>
        </p:blipFill>
        <p:spPr>
          <a:xfrm>
            <a:off x="0" y="1530226"/>
            <a:ext cx="9144000" cy="1822010"/>
          </a:xfrm>
          <a:prstGeom prst="rect">
            <a:avLst/>
          </a:prstGeom>
        </p:spPr>
      </p:pic>
      <p:sp>
        <p:nvSpPr>
          <p:cNvPr id="5" name="Oval 4"/>
          <p:cNvSpPr/>
          <p:nvPr/>
        </p:nvSpPr>
        <p:spPr>
          <a:xfrm>
            <a:off x="4656266" y="1426874"/>
            <a:ext cx="4487733" cy="2085429"/>
          </a:xfrm>
          <a:prstGeom prst="ellipse">
            <a:avLst/>
          </a:prstGeom>
          <a:noFill/>
          <a:ln w="1905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Up Arrow 5"/>
          <p:cNvSpPr/>
          <p:nvPr/>
        </p:nvSpPr>
        <p:spPr>
          <a:xfrm>
            <a:off x="7384175" y="3512304"/>
            <a:ext cx="1034727" cy="123871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806312" y="4734914"/>
            <a:ext cx="2292864" cy="1015663"/>
          </a:xfrm>
          <a:prstGeom prst="rect">
            <a:avLst/>
          </a:prstGeom>
          <a:noFill/>
        </p:spPr>
        <p:txBody>
          <a:bodyPr wrap="square" rtlCol="0">
            <a:spAutoFit/>
          </a:bodyPr>
          <a:lstStyle/>
          <a:p>
            <a:pPr algn="ctr"/>
            <a:r>
              <a:rPr lang="en-US" sz="3000" dirty="0" smtClean="0">
                <a:solidFill>
                  <a:srgbClr val="AD0101"/>
                </a:solidFill>
                <a:effectLst>
                  <a:glow rad="63500">
                    <a:schemeClr val="accent5">
                      <a:satMod val="175000"/>
                      <a:alpha val="40000"/>
                    </a:schemeClr>
                  </a:glow>
                </a:effectLst>
              </a:rPr>
              <a:t>SOCRATIC SEMINAR</a:t>
            </a:r>
            <a:endParaRPr lang="en-US" sz="3000" dirty="0">
              <a:solidFill>
                <a:srgbClr val="AD0101"/>
              </a:solidFill>
              <a:effectLst>
                <a:glow rad="63500">
                  <a:schemeClr val="accent5">
                    <a:satMod val="175000"/>
                    <a:alpha val="40000"/>
                  </a:schemeClr>
                </a:glow>
              </a:effectLst>
            </a:endParaRPr>
          </a:p>
        </p:txBody>
      </p:sp>
      <p:sp>
        <p:nvSpPr>
          <p:cNvPr id="8" name="TextBox 7"/>
          <p:cNvSpPr txBox="1"/>
          <p:nvPr/>
        </p:nvSpPr>
        <p:spPr>
          <a:xfrm>
            <a:off x="125421" y="972154"/>
            <a:ext cx="5361763" cy="461665"/>
          </a:xfrm>
          <a:prstGeom prst="rect">
            <a:avLst/>
          </a:prstGeom>
          <a:noFill/>
        </p:spPr>
        <p:txBody>
          <a:bodyPr wrap="square" rtlCol="0">
            <a:spAutoFit/>
          </a:bodyPr>
          <a:lstStyle/>
          <a:p>
            <a:r>
              <a:rPr lang="en-US" sz="2400" dirty="0" smtClean="0">
                <a:solidFill>
                  <a:srgbClr val="AD0101"/>
                </a:solidFill>
              </a:rPr>
              <a:t>Let’s go back to the Teacher Framework:</a:t>
            </a:r>
            <a:endParaRPr lang="en-US" sz="2400" dirty="0">
              <a:solidFill>
                <a:srgbClr val="AD0101"/>
              </a:solidFill>
            </a:endParaRPr>
          </a:p>
        </p:txBody>
      </p:sp>
    </p:spTree>
    <p:extLst>
      <p:ext uri="{BB962C8B-B14F-4D97-AF65-F5344CB8AC3E}">
        <p14:creationId xmlns:p14="http://schemas.microsoft.com/office/powerpoint/2010/main" val="24294728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it great</a:t>
            </a:r>
            <a:endParaRPr lang="en-US" dirty="0"/>
          </a:p>
        </p:txBody>
      </p:sp>
      <p:sp>
        <p:nvSpPr>
          <p:cNvPr id="3" name="Content Placeholder 2"/>
          <p:cNvSpPr>
            <a:spLocks noGrp="1"/>
          </p:cNvSpPr>
          <p:nvPr>
            <p:ph idx="1"/>
          </p:nvPr>
        </p:nvSpPr>
        <p:spPr>
          <a:xfrm>
            <a:off x="567765" y="685799"/>
            <a:ext cx="7978588" cy="4363131"/>
          </a:xfrm>
        </p:spPr>
        <p:txBody>
          <a:bodyPr numCol="2" spcCol="457200">
            <a:normAutofit fontScale="92500" lnSpcReduction="10000"/>
          </a:bodyPr>
          <a:lstStyle/>
          <a:p>
            <a:pPr marL="457200" indent="-457200">
              <a:buFont typeface="Wingdings" charset="2"/>
              <a:buAutoNum type="arabicPlain"/>
            </a:pPr>
            <a:r>
              <a:rPr lang="en-US" b="1" dirty="0" smtClean="0"/>
              <a:t>Clear norms</a:t>
            </a:r>
          </a:p>
          <a:p>
            <a:pPr lvl="1"/>
            <a:r>
              <a:rPr lang="en-US" dirty="0" smtClean="0"/>
              <a:t>Ask questions</a:t>
            </a:r>
          </a:p>
          <a:p>
            <a:pPr lvl="1"/>
            <a:r>
              <a:rPr lang="en-US" dirty="0" smtClean="0"/>
              <a:t>All students participate</a:t>
            </a:r>
          </a:p>
          <a:p>
            <a:pPr lvl="1"/>
            <a:r>
              <a:rPr lang="en-US" dirty="0" smtClean="0"/>
              <a:t>Use evidence</a:t>
            </a:r>
          </a:p>
          <a:p>
            <a:pPr marL="320040" lvl="1" indent="0">
              <a:buNone/>
            </a:pPr>
            <a:endParaRPr lang="en-US" dirty="0" smtClean="0"/>
          </a:p>
          <a:p>
            <a:pPr marL="457200" indent="-457200">
              <a:buFont typeface="Wingdings" charset="2"/>
              <a:buAutoNum type="arabicPlain"/>
            </a:pPr>
            <a:r>
              <a:rPr lang="en-US" b="1" dirty="0" smtClean="0"/>
              <a:t>Strong discussion questions</a:t>
            </a:r>
          </a:p>
          <a:p>
            <a:pPr marL="0" indent="0">
              <a:buNone/>
            </a:pPr>
            <a:endParaRPr lang="en-US" b="1" dirty="0" smtClean="0"/>
          </a:p>
          <a:p>
            <a:pPr marL="457200" indent="-457200">
              <a:buFont typeface="Wingdings" charset="2"/>
              <a:buAutoNum type="arabicPlain"/>
            </a:pPr>
            <a:r>
              <a:rPr lang="en-US" b="1" dirty="0" smtClean="0"/>
              <a:t>Sentence and question </a:t>
            </a:r>
            <a:r>
              <a:rPr lang="en-US" b="1" dirty="0" smtClean="0"/>
              <a:t>stems</a:t>
            </a:r>
          </a:p>
          <a:p>
            <a:pPr marL="0" indent="0">
              <a:buNone/>
            </a:pPr>
            <a:endParaRPr lang="en-US" dirty="0" smtClean="0"/>
          </a:p>
          <a:p>
            <a:pPr marL="0" indent="0">
              <a:buNone/>
            </a:pPr>
            <a:endParaRPr lang="en-US" dirty="0" smtClean="0"/>
          </a:p>
          <a:p>
            <a:pPr marL="457200" indent="-457200">
              <a:buFont typeface="Wingdings" charset="2"/>
              <a:buAutoNum type="arabicPlain"/>
            </a:pPr>
            <a:r>
              <a:rPr lang="en-US" b="1" dirty="0" smtClean="0"/>
              <a:t>Rubric to assess participation </a:t>
            </a:r>
          </a:p>
          <a:p>
            <a:pPr lvl="1"/>
            <a:r>
              <a:rPr lang="en-US" dirty="0"/>
              <a:t>t</a:t>
            </a:r>
            <a:r>
              <a:rPr lang="en-US" dirty="0" smtClean="0"/>
              <a:t>eacher: student</a:t>
            </a:r>
          </a:p>
          <a:p>
            <a:pPr lvl="1"/>
            <a:r>
              <a:rPr lang="en-US" dirty="0" smtClean="0"/>
              <a:t>student: student</a:t>
            </a:r>
          </a:p>
          <a:p>
            <a:pPr marL="320040" lvl="1" indent="0">
              <a:buNone/>
            </a:pPr>
            <a:endParaRPr lang="en-US" dirty="0" smtClean="0"/>
          </a:p>
          <a:p>
            <a:pPr marL="960120" lvl="1" indent="-457200">
              <a:buFont typeface="Wingdings" charset="2"/>
              <a:buAutoNum type="arabicPlain" startAt="5"/>
            </a:pPr>
            <a:r>
              <a:rPr lang="en-US" sz="2400" b="1" dirty="0" smtClean="0"/>
              <a:t>Differentiation to support EVERY </a:t>
            </a:r>
            <a:r>
              <a:rPr lang="en-US" sz="2400" b="1" dirty="0" smtClean="0"/>
              <a:t>student</a:t>
            </a:r>
          </a:p>
          <a:p>
            <a:pPr marL="502920" lvl="1" indent="0">
              <a:buNone/>
            </a:pPr>
            <a:endParaRPr lang="en-US" sz="2400" b="1" dirty="0" smtClean="0"/>
          </a:p>
          <a:p>
            <a:pPr marL="960120" lvl="1" indent="-457200">
              <a:buFont typeface="Wingdings" charset="2"/>
              <a:buAutoNum type="arabicPlain" startAt="5"/>
            </a:pPr>
            <a:r>
              <a:rPr lang="en-US" sz="2400" b="1" dirty="0" smtClean="0"/>
              <a:t>Gathering and ANALYZING evidence</a:t>
            </a:r>
          </a:p>
          <a:p>
            <a:pPr marL="502920" lvl="1" indent="0">
              <a:buNone/>
            </a:pPr>
            <a:endParaRPr lang="en-US" sz="2400" dirty="0" smtClean="0"/>
          </a:p>
        </p:txBody>
      </p:sp>
      <p:cxnSp>
        <p:nvCxnSpPr>
          <p:cNvPr id="5" name="Straight Connector 4"/>
          <p:cNvCxnSpPr/>
          <p:nvPr/>
        </p:nvCxnSpPr>
        <p:spPr>
          <a:xfrm>
            <a:off x="4362823" y="685799"/>
            <a:ext cx="0" cy="4363131"/>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930160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954784" cy="1600200"/>
          </a:xfrm>
        </p:spPr>
        <p:txBody>
          <a:bodyPr>
            <a:normAutofit/>
          </a:bodyPr>
          <a:lstStyle/>
          <a:p>
            <a:r>
              <a:rPr lang="en-US" dirty="0" smtClean="0"/>
              <a:t>Work time: </a:t>
            </a:r>
            <a:r>
              <a:rPr lang="en-US" sz="3900" dirty="0" smtClean="0"/>
              <a:t>where do I start?</a:t>
            </a:r>
            <a:endParaRPr lang="en-US" sz="3900" dirty="0"/>
          </a:p>
        </p:txBody>
      </p:sp>
      <p:sp>
        <p:nvSpPr>
          <p:cNvPr id="3" name="Content Placeholder 2"/>
          <p:cNvSpPr>
            <a:spLocks noGrp="1"/>
          </p:cNvSpPr>
          <p:nvPr>
            <p:ph idx="1"/>
          </p:nvPr>
        </p:nvSpPr>
        <p:spPr>
          <a:xfrm>
            <a:off x="762000" y="685800"/>
            <a:ext cx="7543800" cy="1258509"/>
          </a:xfrm>
        </p:spPr>
        <p:txBody>
          <a:bodyPr/>
          <a:lstStyle/>
          <a:p>
            <a:pPr marL="0" indent="0">
              <a:buNone/>
            </a:pPr>
            <a:r>
              <a:rPr lang="en-US" dirty="0"/>
              <a:t>What are you thinking about the resources and planning necessary to set your students up for success? </a:t>
            </a:r>
          </a:p>
        </p:txBody>
      </p:sp>
      <p:graphicFrame>
        <p:nvGraphicFramePr>
          <p:cNvPr id="4" name="Object 3"/>
          <p:cNvGraphicFramePr>
            <a:graphicFrameLocks noChangeAspect="1"/>
          </p:cNvGraphicFramePr>
          <p:nvPr>
            <p:extLst>
              <p:ext uri="{D42A27DB-BD31-4B8C-83A1-F6EECF244321}">
                <p14:modId xmlns:p14="http://schemas.microsoft.com/office/powerpoint/2010/main" val="1763497094"/>
              </p:ext>
            </p:extLst>
          </p:nvPr>
        </p:nvGraphicFramePr>
        <p:xfrm>
          <a:off x="1073150" y="2119623"/>
          <a:ext cx="5966123" cy="2090856"/>
        </p:xfrm>
        <a:graphic>
          <a:graphicData uri="http://schemas.openxmlformats.org/presentationml/2006/ole">
            <mc:AlternateContent xmlns:mc="http://schemas.openxmlformats.org/markup-compatibility/2006">
              <mc:Choice xmlns:v="urn:schemas-microsoft-com:vml" Requires="v">
                <p:oleObj spid="_x0000_s3097" name="Document" r:id="rId3" imgW="6997700" imgH="1803400" progId="Word.Document.12">
                  <p:embed/>
                </p:oleObj>
              </mc:Choice>
              <mc:Fallback>
                <p:oleObj name="Document" r:id="rId3" imgW="6997700" imgH="1803400" progId="Word.Document.12">
                  <p:embed/>
                  <p:pic>
                    <p:nvPicPr>
                      <p:cNvPr id="0" name=""/>
                      <p:cNvPicPr/>
                      <p:nvPr/>
                    </p:nvPicPr>
                    <p:blipFill>
                      <a:blip r:embed="rId4"/>
                      <a:stretch>
                        <a:fillRect/>
                      </a:stretch>
                    </p:blipFill>
                    <p:spPr>
                      <a:xfrm>
                        <a:off x="1073150" y="2119623"/>
                        <a:ext cx="5966123" cy="2090856"/>
                      </a:xfrm>
                      <a:prstGeom prst="rect">
                        <a:avLst/>
                      </a:prstGeom>
                    </p:spPr>
                  </p:pic>
                </p:oleObj>
              </mc:Fallback>
            </mc:AlternateContent>
          </a:graphicData>
        </a:graphic>
      </p:graphicFrame>
      <p:pic>
        <p:nvPicPr>
          <p:cNvPr id="5" name="Picture 4"/>
          <p:cNvPicPr>
            <a:picLocks noChangeAspect="1"/>
          </p:cNvPicPr>
          <p:nvPr/>
        </p:nvPicPr>
        <p:blipFill>
          <a:blip r:embed="rId5">
            <a:extLst>
              <a:ext uri="{BEBA8EAE-BF5A-486C-A8C5-ECC9F3942E4B}">
                <a14:imgProps xmlns:a14="http://schemas.microsoft.com/office/drawing/2010/main">
                  <a14:imgLayer r:embed="rId6">
                    <a14:imgEffect>
                      <a14:backgroundRemoval t="2326" b="98140" l="4681" r="95319">
                        <a14:foregroundMark x1="26383" y1="30698" x2="26383" y2="30698"/>
                        <a14:foregroundMark x1="16170" y1="45116" x2="16170" y2="45116"/>
                        <a14:foregroundMark x1="17447" y1="61860" x2="17447" y2="61860"/>
                        <a14:foregroundMark x1="12766" y1="73953" x2="12766" y2="73953"/>
                        <a14:foregroundMark x1="82553" y1="93953" x2="82553" y2="93953"/>
                        <a14:foregroundMark x1="80000" y1="40465" x2="80000" y2="40465"/>
                        <a14:foregroundMark x1="58723" y1="9767" x2="58723" y2="9767"/>
                        <a14:foregroundMark x1="45106" y1="2326" x2="45106" y2="2326"/>
                        <a14:foregroundMark x1="39574" y1="13488" x2="39574" y2="13488"/>
                        <a14:foregroundMark x1="52340" y1="20930" x2="52340" y2="20930"/>
                        <a14:foregroundMark x1="65957" y1="40465" x2="65957" y2="40465"/>
                        <a14:foregroundMark x1="65532" y1="33023" x2="65532" y2="33023"/>
                        <a14:foregroundMark x1="69362" y1="30233" x2="69362" y2="30233"/>
                        <a14:foregroundMark x1="73617" y1="27442" x2="73617" y2="27442"/>
                        <a14:foregroundMark x1="77872" y1="24651" x2="77872" y2="24651"/>
                        <a14:foregroundMark x1="76170" y1="21395" x2="76170" y2="21395"/>
                        <a14:foregroundMark x1="71064" y1="18140" x2="71064" y2="18140"/>
                        <a14:foregroundMark x1="67234" y1="15349" x2="67234" y2="15349"/>
                        <a14:foregroundMark x1="63404" y1="13023" x2="63404" y2="13023"/>
                        <a14:foregroundMark x1="57872" y1="6512" x2="57872" y2="6512"/>
                        <a14:foregroundMark x1="43404" y1="26047" x2="43404" y2="26047"/>
                        <a14:foregroundMark x1="39574" y1="19070" x2="39574" y2="19070"/>
                        <a14:foregroundMark x1="40851" y1="10698" x2="40851" y2="10698"/>
                        <a14:foregroundMark x1="42553" y1="5581" x2="42553" y2="5581"/>
                        <a14:foregroundMark x1="47234" y1="4186" x2="47234" y2="4186"/>
                        <a14:foregroundMark x1="4681" y1="47442" x2="4681" y2="47442"/>
                        <a14:foregroundMark x1="22553" y1="64651" x2="22553" y2="64651"/>
                        <a14:foregroundMark x1="14043" y1="62326" x2="14043" y2="62326"/>
                        <a14:foregroundMark x1="17447" y1="59070" x2="17447" y2="59070"/>
                        <a14:foregroundMark x1="77447" y1="78140" x2="77447" y2="78140"/>
                        <a14:foregroundMark x1="62128" y1="85581" x2="62128" y2="85581"/>
                        <a14:foregroundMark x1="66809" y1="85581" x2="66809" y2="85581"/>
                        <a14:foregroundMark x1="64681" y1="85581" x2="64681" y2="85581"/>
                        <a14:foregroundMark x1="78298" y1="86512" x2="78298" y2="86512"/>
                        <a14:foregroundMark x1="81702" y1="84651" x2="81702" y2="84651"/>
                        <a14:foregroundMark x1="87234" y1="84651" x2="87234" y2="84651"/>
                        <a14:foregroundMark x1="78298" y1="90233" x2="78298" y2="90233"/>
                        <a14:foregroundMark x1="83830" y1="98140" x2="83830" y2="98140"/>
                        <a14:foregroundMark x1="94468" y1="93488" x2="94468" y2="93488"/>
                        <a14:foregroundMark x1="95319" y1="92558" x2="95319" y2="92558"/>
                        <a14:foregroundMark x1="16170" y1="78605" x2="16170" y2="78605"/>
                        <a14:foregroundMark x1="17872" y1="76744" x2="17872" y2="76744"/>
                        <a14:foregroundMark x1="20851" y1="48837" x2="20851" y2="48837"/>
                        <a14:foregroundMark x1="12766" y1="69302" x2="12766" y2="69302"/>
                        <a14:foregroundMark x1="17872" y1="67442" x2="17872" y2="67442"/>
                        <a14:foregroundMark x1="19574" y1="72093" x2="19574" y2="72093"/>
                        <a14:foregroundMark x1="16170" y1="64651" x2="16170" y2="64651"/>
                        <a14:foregroundMark x1="12766" y1="59535" x2="12766" y2="59535"/>
                        <a14:foregroundMark x1="77021" y1="41860" x2="77021" y2="41860"/>
                        <a14:foregroundMark x1="81277" y1="41860" x2="81277" y2="41860"/>
                        <a14:foregroundMark x1="39574" y1="15349" x2="39574" y2="15349"/>
                        <a14:foregroundMark x1="22979" y1="44186" x2="22979" y2="44186"/>
                        <a14:backgroundMark x1="57021" y1="33953" x2="57021" y2="33953"/>
                        <a14:backgroundMark x1="50213" y1="32093" x2="50213" y2="32093"/>
                        <a14:backgroundMark x1="52766" y1="33023" x2="52766" y2="33023"/>
                        <a14:backgroundMark x1="64255" y1="37674" x2="64255" y2="37674"/>
                        <a14:backgroundMark x1="13191" y1="61860" x2="13191" y2="61860"/>
                        <a14:backgroundMark x1="14043" y1="64186" x2="14043" y2="64186"/>
                        <a14:backgroundMark x1="19149" y1="64186" x2="19149" y2="64186"/>
                        <a14:backgroundMark x1="69362" y1="84651" x2="69362" y2="84651"/>
                        <a14:backgroundMark x1="74894" y1="81860" x2="74894" y2="81860"/>
                        <a14:backgroundMark x1="76596" y1="81860" x2="76596" y2="81860"/>
                        <a14:backgroundMark x1="72766" y1="81860" x2="72766" y2="81860"/>
                        <a14:backgroundMark x1="57021" y1="85116" x2="57021" y2="85116"/>
                        <a14:backgroundMark x1="79149" y1="42326" x2="79149" y2="42326"/>
                        <a14:backgroundMark x1="47660" y1="465" x2="47660" y2="465"/>
                        <a14:backgroundMark x1="14894" y1="59535" x2="14894" y2="59535"/>
                      </a14:backgroundRemoval>
                    </a14:imgEffect>
                  </a14:imgLayer>
                </a14:imgProps>
              </a:ext>
            </a:extLst>
          </a:blip>
          <a:stretch>
            <a:fillRect/>
          </a:stretch>
        </p:blipFill>
        <p:spPr>
          <a:xfrm>
            <a:off x="6159500" y="2653236"/>
            <a:ext cx="2984500" cy="2730500"/>
          </a:xfrm>
          <a:prstGeom prst="rect">
            <a:avLst/>
          </a:prstGeom>
        </p:spPr>
      </p:pic>
    </p:spTree>
    <p:extLst>
      <p:ext uri="{BB962C8B-B14F-4D97-AF65-F5344CB8AC3E}">
        <p14:creationId xmlns:p14="http://schemas.microsoft.com/office/powerpoint/2010/main" val="33265508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time</a:t>
            </a:r>
            <a:endParaRPr lang="en-US" dirty="0"/>
          </a:p>
        </p:txBody>
      </p:sp>
      <p:sp>
        <p:nvSpPr>
          <p:cNvPr id="3" name="Content Placeholder 2"/>
          <p:cNvSpPr>
            <a:spLocks noGrp="1"/>
          </p:cNvSpPr>
          <p:nvPr>
            <p:ph idx="1"/>
          </p:nvPr>
        </p:nvSpPr>
        <p:spPr>
          <a:xfrm>
            <a:off x="2465294" y="685799"/>
            <a:ext cx="5840506" cy="4558553"/>
          </a:xfrm>
        </p:spPr>
        <p:txBody>
          <a:bodyPr>
            <a:normAutofit fontScale="77500" lnSpcReduction="20000"/>
          </a:bodyPr>
          <a:lstStyle/>
          <a:p>
            <a:pPr marL="457200" indent="-457200">
              <a:buFont typeface="Wingdings" charset="2"/>
              <a:buAutoNum type="arabicPlain"/>
            </a:pPr>
            <a:endParaRPr lang="en-US" sz="4000" dirty="0" smtClean="0"/>
          </a:p>
          <a:p>
            <a:pPr marL="457200" indent="-457200">
              <a:buFont typeface="Wingdings" charset="2"/>
              <a:buAutoNum type="arabicPlain"/>
            </a:pPr>
            <a:endParaRPr lang="en-US" sz="4000" dirty="0"/>
          </a:p>
          <a:p>
            <a:pPr marL="0" indent="0">
              <a:buNone/>
            </a:pPr>
            <a:r>
              <a:rPr lang="en-US" sz="4000" dirty="0" smtClean="0"/>
              <a:t>Building Towards It!</a:t>
            </a:r>
          </a:p>
          <a:p>
            <a:pPr marL="0" indent="0">
              <a:buNone/>
            </a:pPr>
            <a:r>
              <a:rPr lang="en-US" sz="3000" dirty="0">
                <a:solidFill>
                  <a:schemeClr val="tx1">
                    <a:lumMod val="50000"/>
                    <a:lumOff val="50000"/>
                  </a:schemeClr>
                </a:solidFill>
              </a:rPr>
              <a:t>Adapt strategies, classroom procedures,  and rubrics for use in an upcoming unit </a:t>
            </a:r>
            <a:r>
              <a:rPr lang="en-US" sz="3000" dirty="0" smtClean="0">
                <a:solidFill>
                  <a:schemeClr val="tx1">
                    <a:lumMod val="50000"/>
                    <a:lumOff val="50000"/>
                  </a:schemeClr>
                </a:solidFill>
              </a:rPr>
              <a:t>plan</a:t>
            </a:r>
          </a:p>
          <a:p>
            <a:pPr marL="0" indent="0">
              <a:buNone/>
            </a:pPr>
            <a:endParaRPr lang="en-US" sz="4000" dirty="0" smtClean="0"/>
          </a:p>
          <a:p>
            <a:pPr marL="0" indent="0">
              <a:buNone/>
            </a:pPr>
            <a:endParaRPr lang="en-US" sz="4000" dirty="0" smtClean="0"/>
          </a:p>
          <a:p>
            <a:pPr marL="0" indent="0">
              <a:buNone/>
            </a:pPr>
            <a:r>
              <a:rPr lang="en-US" sz="4000" dirty="0" smtClean="0"/>
              <a:t>Ready For It!</a:t>
            </a:r>
          </a:p>
          <a:p>
            <a:pPr marL="0" lvl="0" indent="0">
              <a:buNone/>
            </a:pPr>
            <a:r>
              <a:rPr lang="en-US" sz="3200" dirty="0">
                <a:solidFill>
                  <a:srgbClr val="7F7F7F"/>
                </a:solidFill>
              </a:rPr>
              <a:t>Choose a discussion question to explore through a Socratic Seminar that fits within their scope and sequence</a:t>
            </a:r>
          </a:p>
          <a:p>
            <a:pPr marL="0" indent="0" algn="ctr">
              <a:buNone/>
            </a:pPr>
            <a:endParaRPr lang="en-US" sz="4000" dirty="0" smtClean="0"/>
          </a:p>
          <a:p>
            <a:pPr marL="0" indent="0" algn="ctr">
              <a:buNone/>
            </a:pPr>
            <a:endParaRPr lang="en-US" sz="4000" dirty="0"/>
          </a:p>
        </p:txBody>
      </p:sp>
      <p:sp>
        <p:nvSpPr>
          <p:cNvPr id="4" name="TextBox 3"/>
          <p:cNvSpPr txBox="1"/>
          <p:nvPr/>
        </p:nvSpPr>
        <p:spPr>
          <a:xfrm>
            <a:off x="1105644" y="747060"/>
            <a:ext cx="806823" cy="3934410"/>
          </a:xfrm>
          <a:prstGeom prst="rect">
            <a:avLst/>
          </a:prstGeom>
          <a:noFill/>
        </p:spPr>
        <p:txBody>
          <a:bodyPr wrap="square" rtlCol="0">
            <a:spAutoFit/>
          </a:bodyPr>
          <a:lstStyle/>
          <a:p>
            <a:pPr>
              <a:lnSpc>
                <a:spcPct val="120000"/>
              </a:lnSpc>
            </a:pPr>
            <a:r>
              <a:rPr lang="en-US" sz="7000" dirty="0" smtClean="0">
                <a:solidFill>
                  <a:schemeClr val="accent1"/>
                </a:solidFill>
                <a:effectLst>
                  <a:glow rad="63500">
                    <a:schemeClr val="accent6">
                      <a:satMod val="175000"/>
                      <a:alpha val="40000"/>
                    </a:schemeClr>
                  </a:glow>
                  <a:outerShdw blurRad="50800" dist="38100" dir="2700000" algn="tl" rotWithShape="0">
                    <a:prstClr val="black">
                      <a:alpha val="40000"/>
                    </a:prstClr>
                  </a:outerShdw>
                </a:effectLst>
              </a:rPr>
              <a:t>1</a:t>
            </a:r>
          </a:p>
          <a:p>
            <a:pPr>
              <a:lnSpc>
                <a:spcPct val="120000"/>
              </a:lnSpc>
            </a:pPr>
            <a:endParaRPr lang="en-US" sz="7000" dirty="0" smtClean="0">
              <a:solidFill>
                <a:schemeClr val="accent1"/>
              </a:solidFill>
              <a:effectLst>
                <a:glow rad="63500">
                  <a:schemeClr val="accent6">
                    <a:satMod val="175000"/>
                    <a:alpha val="40000"/>
                  </a:schemeClr>
                </a:glow>
                <a:outerShdw blurRad="50800" dist="38100" dir="2700000" algn="tl" rotWithShape="0">
                  <a:prstClr val="black">
                    <a:alpha val="40000"/>
                  </a:prstClr>
                </a:outerShdw>
              </a:effectLst>
            </a:endParaRPr>
          </a:p>
          <a:p>
            <a:pPr>
              <a:lnSpc>
                <a:spcPct val="120000"/>
              </a:lnSpc>
            </a:pPr>
            <a:r>
              <a:rPr lang="en-US" sz="7000" dirty="0">
                <a:solidFill>
                  <a:schemeClr val="accent1"/>
                </a:solidFill>
                <a:effectLst>
                  <a:glow rad="63500">
                    <a:schemeClr val="accent6">
                      <a:satMod val="175000"/>
                      <a:alpha val="40000"/>
                    </a:schemeClr>
                  </a:glow>
                  <a:outerShdw blurRad="50800" dist="38100" dir="2700000" algn="tl" rotWithShape="0">
                    <a:prstClr val="black">
                      <a:alpha val="40000"/>
                    </a:prstClr>
                  </a:outerShdw>
                </a:effectLst>
              </a:rPr>
              <a:t>2</a:t>
            </a:r>
          </a:p>
        </p:txBody>
      </p:sp>
    </p:spTree>
    <p:extLst>
      <p:ext uri="{BB962C8B-B14F-4D97-AF65-F5344CB8AC3E}">
        <p14:creationId xmlns:p14="http://schemas.microsoft.com/office/powerpoint/2010/main" val="20635673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a:xfrm>
            <a:off x="552823" y="984624"/>
            <a:ext cx="7543800" cy="3886200"/>
          </a:xfrm>
        </p:spPr>
        <p:txBody>
          <a:bodyPr/>
          <a:lstStyle/>
          <a:p>
            <a:pPr marL="777240" lvl="1" indent="-457200">
              <a:buFont typeface="+mj-lt"/>
              <a:buAutoNum type="arabicPeriod"/>
            </a:pPr>
            <a:r>
              <a:rPr lang="en-US" sz="2400" dirty="0"/>
              <a:t>What new strategy or classroom procedure will you start to implement after today and how will this promote higher levels of academic discourses</a:t>
            </a:r>
            <a:r>
              <a:rPr lang="en-US" sz="2400" dirty="0" smtClean="0"/>
              <a:t>?</a:t>
            </a:r>
          </a:p>
          <a:p>
            <a:pPr marL="320040" lvl="1" indent="0" algn="ctr">
              <a:buNone/>
            </a:pPr>
            <a:r>
              <a:rPr lang="en-US" sz="2400" dirty="0" smtClean="0">
                <a:solidFill>
                  <a:srgbClr val="AD0101"/>
                </a:solidFill>
              </a:rPr>
              <a:t>- or -</a:t>
            </a:r>
            <a:endParaRPr lang="en-US" sz="2400" dirty="0">
              <a:solidFill>
                <a:srgbClr val="AD0101"/>
              </a:solidFill>
            </a:endParaRPr>
          </a:p>
          <a:p>
            <a:pPr marL="777240" lvl="1" indent="-457200">
              <a:buFont typeface="+mj-lt"/>
              <a:buAutoNum type="arabicPeriod" startAt="2"/>
            </a:pPr>
            <a:r>
              <a:rPr lang="en-US" sz="2400" dirty="0"/>
              <a:t>What topic will you have your students explore through a Socratic seminar? </a:t>
            </a:r>
          </a:p>
          <a:p>
            <a:pPr marL="0" indent="0">
              <a:buNone/>
            </a:pPr>
            <a:endParaRPr lang="en-US" dirty="0"/>
          </a:p>
        </p:txBody>
      </p:sp>
    </p:spTree>
    <p:extLst>
      <p:ext uri="{BB962C8B-B14F-4D97-AF65-F5344CB8AC3E}">
        <p14:creationId xmlns:p14="http://schemas.microsoft.com/office/powerpoint/2010/main" val="14827291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 </a:t>
            </a:r>
            <a:r>
              <a:rPr lang="en-US" dirty="0" smtClean="0">
                <a:sym typeface="Wingdings"/>
              </a:rPr>
              <a:t> </a:t>
            </a:r>
            <a:endParaRPr lang="en-US" dirty="0"/>
          </a:p>
        </p:txBody>
      </p:sp>
      <p:sp>
        <p:nvSpPr>
          <p:cNvPr id="3" name="Content Placeholder 2"/>
          <p:cNvSpPr>
            <a:spLocks noGrp="1"/>
          </p:cNvSpPr>
          <p:nvPr>
            <p:ph idx="1"/>
          </p:nvPr>
        </p:nvSpPr>
        <p:spPr/>
        <p:txBody>
          <a:bodyPr/>
          <a:lstStyle/>
          <a:p>
            <a:pPr marL="0" indent="0" algn="ctr">
              <a:buNone/>
            </a:pPr>
            <a:r>
              <a:rPr lang="en-US" dirty="0" smtClean="0"/>
              <a:t>Feel free to e-mail us at:</a:t>
            </a:r>
          </a:p>
          <a:p>
            <a:pPr marL="0" indent="0" algn="ctr">
              <a:buNone/>
            </a:pPr>
            <a:endParaRPr lang="en-US" dirty="0" smtClean="0"/>
          </a:p>
          <a:p>
            <a:pPr marL="0" indent="0" algn="ctr">
              <a:buNone/>
            </a:pPr>
            <a:r>
              <a:rPr lang="en-US" dirty="0" smtClean="0">
                <a:solidFill>
                  <a:srgbClr val="AD0101"/>
                </a:solidFill>
              </a:rPr>
              <a:t>N.Bonilla@pucschools.org</a:t>
            </a:r>
          </a:p>
          <a:p>
            <a:pPr marL="0" indent="0" algn="ctr">
              <a:buNone/>
            </a:pPr>
            <a:r>
              <a:rPr lang="en-US" dirty="0" smtClean="0">
                <a:solidFill>
                  <a:srgbClr val="AD0101"/>
                </a:solidFill>
              </a:rPr>
              <a:t>L.Sanchez@pucschools.org</a:t>
            </a:r>
          </a:p>
          <a:p>
            <a:pPr marL="0" indent="0">
              <a:buNone/>
            </a:pPr>
            <a:endParaRPr lang="en-US" dirty="0"/>
          </a:p>
        </p:txBody>
      </p:sp>
    </p:spTree>
    <p:extLst>
      <p:ext uri="{BB962C8B-B14F-4D97-AF65-F5344CB8AC3E}">
        <p14:creationId xmlns:p14="http://schemas.microsoft.com/office/powerpoint/2010/main" val="9742573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Outcomes</a:t>
            </a:r>
            <a:endParaRPr lang="en-US" dirty="0"/>
          </a:p>
        </p:txBody>
      </p:sp>
      <p:sp>
        <p:nvSpPr>
          <p:cNvPr id="3" name="Content Placeholder 2"/>
          <p:cNvSpPr>
            <a:spLocks noGrp="1"/>
          </p:cNvSpPr>
          <p:nvPr>
            <p:ph idx="1"/>
          </p:nvPr>
        </p:nvSpPr>
        <p:spPr/>
        <p:txBody>
          <a:bodyPr/>
          <a:lstStyle/>
          <a:p>
            <a:pPr marL="0" indent="0">
              <a:buNone/>
            </a:pPr>
            <a:r>
              <a:rPr lang="en-US" sz="3600" b="1" dirty="0" smtClean="0"/>
              <a:t>Participants will: </a:t>
            </a:r>
          </a:p>
          <a:p>
            <a:pPr lvl="1"/>
            <a:r>
              <a:rPr lang="en-US" dirty="0"/>
              <a:t>Adapt strategies, classroom procedures,  and rubrics for use in an upcoming unit plan</a:t>
            </a:r>
          </a:p>
          <a:p>
            <a:pPr lvl="1"/>
            <a:r>
              <a:rPr lang="en-US" dirty="0"/>
              <a:t>Choose a discussion question to explore through a Socratic Seminar that fits within their scope and sequence</a:t>
            </a:r>
          </a:p>
          <a:p>
            <a:pPr marL="0" indent="0">
              <a:buNone/>
            </a:pPr>
            <a:endParaRPr lang="en-US" dirty="0"/>
          </a:p>
        </p:txBody>
      </p:sp>
    </p:spTree>
    <p:extLst>
      <p:ext uri="{BB962C8B-B14F-4D97-AF65-F5344CB8AC3E}">
        <p14:creationId xmlns:p14="http://schemas.microsoft.com/office/powerpoint/2010/main" val="36376361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pPr algn="r"/>
            <a:r>
              <a:rPr lang="en-US" dirty="0" smtClean="0"/>
              <a:t>					Agenda</a:t>
            </a:r>
            <a:endParaRPr lang="en-US" dirty="0"/>
          </a:p>
        </p:txBody>
      </p:sp>
      <p:sp>
        <p:nvSpPr>
          <p:cNvPr id="3" name="Content Placeholder 2"/>
          <p:cNvSpPr>
            <a:spLocks noGrp="1"/>
          </p:cNvSpPr>
          <p:nvPr>
            <p:ph idx="1"/>
          </p:nvPr>
        </p:nvSpPr>
        <p:spPr>
          <a:xfrm>
            <a:off x="762000" y="685799"/>
            <a:ext cx="7543800" cy="4483847"/>
          </a:xfrm>
        </p:spPr>
        <p:txBody>
          <a:bodyPr>
            <a:normAutofit/>
          </a:bodyPr>
          <a:lstStyle/>
          <a:p>
            <a:pPr marL="514350" indent="-514350">
              <a:buFont typeface="+mj-lt"/>
              <a:buAutoNum type="romanUcPeriod"/>
            </a:pPr>
            <a:r>
              <a:rPr lang="en-US" b="1" dirty="0" smtClean="0"/>
              <a:t>Living the experience</a:t>
            </a:r>
          </a:p>
          <a:p>
            <a:pPr marL="594360" lvl="2" indent="0">
              <a:buNone/>
            </a:pPr>
            <a:r>
              <a:rPr lang="en-US" dirty="0" smtClean="0"/>
              <a:t>	Modeling a </a:t>
            </a:r>
            <a:r>
              <a:rPr lang="en-US" dirty="0"/>
              <a:t>S</a:t>
            </a:r>
            <a:r>
              <a:rPr lang="en-US" dirty="0" smtClean="0"/>
              <a:t>ocratic seminar</a:t>
            </a:r>
          </a:p>
          <a:p>
            <a:pPr marL="514350" indent="-514350">
              <a:buFont typeface="+mj-lt"/>
              <a:buAutoNum type="romanUcPeriod"/>
            </a:pPr>
            <a:r>
              <a:rPr lang="en-US" b="1" dirty="0" smtClean="0"/>
              <a:t>Connecting to Common Core</a:t>
            </a:r>
          </a:p>
          <a:p>
            <a:pPr marL="320040" lvl="1" indent="0">
              <a:buNone/>
            </a:pPr>
            <a:r>
              <a:rPr lang="en-US" sz="2000" dirty="0"/>
              <a:t>	</a:t>
            </a:r>
            <a:r>
              <a:rPr lang="en-US" sz="2000" dirty="0" smtClean="0"/>
              <a:t>Listening &amp; Speaking Standards</a:t>
            </a:r>
          </a:p>
          <a:p>
            <a:pPr marL="514350" indent="-514350">
              <a:buFont typeface="+mj-lt"/>
              <a:buAutoNum type="romanUcPeriod"/>
            </a:pPr>
            <a:r>
              <a:rPr lang="en-US" b="1" dirty="0" smtClean="0"/>
              <a:t>Making it relevant </a:t>
            </a:r>
          </a:p>
          <a:p>
            <a:pPr marL="320040" lvl="1" indent="0">
              <a:buNone/>
            </a:pPr>
            <a:r>
              <a:rPr lang="en-US" dirty="0" smtClean="0"/>
              <a:t>	The importance of academic discourse </a:t>
            </a:r>
            <a:endParaRPr lang="en-US" sz="2000" dirty="0" smtClean="0"/>
          </a:p>
          <a:p>
            <a:pPr marL="514350" indent="-514350">
              <a:buFont typeface="+mj-lt"/>
              <a:buAutoNum type="romanUcPeriod"/>
            </a:pPr>
            <a:r>
              <a:rPr lang="en-US" b="1" dirty="0" smtClean="0"/>
              <a:t>Making it great</a:t>
            </a:r>
          </a:p>
          <a:p>
            <a:pPr marL="320040" lvl="1" indent="0">
              <a:buNone/>
            </a:pPr>
            <a:r>
              <a:rPr lang="en-US" dirty="0" smtClean="0"/>
              <a:t>	</a:t>
            </a:r>
            <a:r>
              <a:rPr lang="en-US" sz="2000" dirty="0" smtClean="0"/>
              <a:t>Criteria for success </a:t>
            </a:r>
          </a:p>
          <a:p>
            <a:pPr marL="514350" indent="-514350">
              <a:buFont typeface="+mj-lt"/>
              <a:buAutoNum type="romanUcPeriod"/>
            </a:pPr>
            <a:r>
              <a:rPr lang="en-US" b="1" dirty="0" smtClean="0"/>
              <a:t>Work time!</a:t>
            </a:r>
          </a:p>
          <a:p>
            <a:pPr marL="514350" indent="-514350">
              <a:buFont typeface="+mj-lt"/>
              <a:buAutoNum type="romanUcPeriod"/>
            </a:pPr>
            <a:r>
              <a:rPr lang="en-US" b="1" dirty="0" smtClean="0"/>
              <a:t>Reflection</a:t>
            </a:r>
            <a:endParaRPr lang="en-US" b="1" dirty="0"/>
          </a:p>
        </p:txBody>
      </p:sp>
    </p:spTree>
    <p:extLst>
      <p:ext uri="{BB962C8B-B14F-4D97-AF65-F5344CB8AC3E}">
        <p14:creationId xmlns:p14="http://schemas.microsoft.com/office/powerpoint/2010/main" val="8698411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the experience</a:t>
            </a:r>
            <a:endParaRPr lang="en-US" dirty="0"/>
          </a:p>
        </p:txBody>
      </p:sp>
      <p:sp>
        <p:nvSpPr>
          <p:cNvPr id="3" name="Content Placeholder 2"/>
          <p:cNvSpPr>
            <a:spLocks noGrp="1"/>
          </p:cNvSpPr>
          <p:nvPr>
            <p:ph idx="1"/>
          </p:nvPr>
        </p:nvSpPr>
        <p:spPr>
          <a:xfrm>
            <a:off x="762000" y="1882588"/>
            <a:ext cx="7543800" cy="2689412"/>
          </a:xfrm>
        </p:spPr>
        <p:txBody>
          <a:bodyPr>
            <a:normAutofit fontScale="85000" lnSpcReduction="20000"/>
          </a:bodyPr>
          <a:lstStyle/>
          <a:p>
            <a:pPr marL="320040" lvl="1" indent="0">
              <a:buNone/>
            </a:pPr>
            <a:endParaRPr lang="en-US" dirty="0"/>
          </a:p>
          <a:p>
            <a:pPr marL="320040" lvl="1" indent="0">
              <a:buNone/>
            </a:pPr>
            <a:endParaRPr lang="en-US" dirty="0" smtClean="0"/>
          </a:p>
          <a:p>
            <a:pPr marL="320040" lvl="1" indent="0">
              <a:buNone/>
            </a:pPr>
            <a:endParaRPr lang="en-US" sz="3000" dirty="0" smtClean="0"/>
          </a:p>
          <a:p>
            <a:pPr marL="320040" lvl="1" indent="0">
              <a:buNone/>
            </a:pPr>
            <a:r>
              <a:rPr lang="en-US" sz="3000" dirty="0" smtClean="0"/>
              <a:t>Work </a:t>
            </a:r>
            <a:r>
              <a:rPr lang="en-US" sz="3000" dirty="0" smtClean="0"/>
              <a:t>with your partner to:</a:t>
            </a:r>
          </a:p>
          <a:p>
            <a:pPr lvl="2"/>
            <a:r>
              <a:rPr lang="en-US" sz="3000" dirty="0" smtClean="0"/>
              <a:t>Prepare your claim</a:t>
            </a:r>
          </a:p>
          <a:p>
            <a:pPr lvl="2"/>
            <a:r>
              <a:rPr lang="en-US" sz="3000" dirty="0" smtClean="0"/>
              <a:t>Gather evidence to support your claim</a:t>
            </a:r>
          </a:p>
          <a:p>
            <a:pPr lvl="2"/>
            <a:r>
              <a:rPr lang="en-US" sz="3000" dirty="0" smtClean="0"/>
              <a:t>Prepare a question for your peers</a:t>
            </a:r>
            <a:endParaRPr lang="en-US" sz="3000" dirty="0"/>
          </a:p>
        </p:txBody>
      </p:sp>
      <p:sp>
        <p:nvSpPr>
          <p:cNvPr id="4" name="TextBox 3"/>
          <p:cNvSpPr txBox="1"/>
          <p:nvPr/>
        </p:nvSpPr>
        <p:spPr>
          <a:xfrm>
            <a:off x="104590" y="747061"/>
            <a:ext cx="8890000" cy="187743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4900" b="1" dirty="0" smtClean="0">
                <a:solidFill>
                  <a:schemeClr val="accent1"/>
                </a:solidFill>
              </a:rPr>
              <a:t>Should there be school uniforms?</a:t>
            </a:r>
          </a:p>
          <a:p>
            <a:endParaRPr lang="en-US" dirty="0"/>
          </a:p>
        </p:txBody>
      </p:sp>
    </p:spTree>
    <p:extLst>
      <p:ext uri="{BB962C8B-B14F-4D97-AF65-F5344CB8AC3E}">
        <p14:creationId xmlns:p14="http://schemas.microsoft.com/office/powerpoint/2010/main" val="25248276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529" y="4572000"/>
            <a:ext cx="8046439" cy="1600200"/>
          </a:xfrm>
        </p:spPr>
        <p:txBody>
          <a:bodyPr>
            <a:normAutofit/>
          </a:bodyPr>
          <a:lstStyle/>
          <a:p>
            <a:r>
              <a:rPr lang="en-US" sz="4500" dirty="0" smtClean="0"/>
              <a:t>Living the experience: </a:t>
            </a:r>
            <a:r>
              <a:rPr lang="en-US" sz="3000" dirty="0" smtClean="0"/>
              <a:t>Before we start …</a:t>
            </a:r>
            <a:endParaRPr lang="en-US" sz="3000" dirty="0"/>
          </a:p>
        </p:txBody>
      </p:sp>
      <p:graphicFrame>
        <p:nvGraphicFramePr>
          <p:cNvPr id="4" name="Object 3"/>
          <p:cNvGraphicFramePr>
            <a:graphicFrameLocks noChangeAspect="1"/>
          </p:cNvGraphicFramePr>
          <p:nvPr>
            <p:extLst>
              <p:ext uri="{D42A27DB-BD31-4B8C-83A1-F6EECF244321}">
                <p14:modId xmlns:p14="http://schemas.microsoft.com/office/powerpoint/2010/main" val="2562481655"/>
              </p:ext>
            </p:extLst>
          </p:nvPr>
        </p:nvGraphicFramePr>
        <p:xfrm>
          <a:off x="644476" y="2299675"/>
          <a:ext cx="7775492" cy="2187298"/>
        </p:xfrm>
        <a:graphic>
          <a:graphicData uri="http://schemas.openxmlformats.org/presentationml/2006/ole">
            <mc:AlternateContent xmlns:mc="http://schemas.openxmlformats.org/markup-compatibility/2006">
              <mc:Choice xmlns:v="urn:schemas-microsoft-com:vml" Requires="v">
                <p:oleObj spid="_x0000_s1051" name="Document" r:id="rId4" imgW="6997700" imgH="1968500" progId="Word.Document.12">
                  <p:embed/>
                </p:oleObj>
              </mc:Choice>
              <mc:Fallback>
                <p:oleObj name="Document" r:id="rId4" imgW="6997700" imgH="1968500" progId="Word.Document.12">
                  <p:embed/>
                  <p:pic>
                    <p:nvPicPr>
                      <p:cNvPr id="0" name=""/>
                      <p:cNvPicPr/>
                      <p:nvPr/>
                    </p:nvPicPr>
                    <p:blipFill>
                      <a:blip r:embed="rId5"/>
                      <a:stretch>
                        <a:fillRect/>
                      </a:stretch>
                    </p:blipFill>
                    <p:spPr>
                      <a:xfrm>
                        <a:off x="644476" y="2299675"/>
                        <a:ext cx="7775492" cy="2187298"/>
                      </a:xfrm>
                      <a:prstGeom prst="rect">
                        <a:avLst/>
                      </a:prstGeom>
                    </p:spPr>
                  </p:pic>
                </p:oleObj>
              </mc:Fallback>
            </mc:AlternateContent>
          </a:graphicData>
        </a:graphic>
      </p:graphicFrame>
      <p:sp>
        <p:nvSpPr>
          <p:cNvPr id="5" name="TextBox 4"/>
          <p:cNvSpPr txBox="1"/>
          <p:nvPr/>
        </p:nvSpPr>
        <p:spPr>
          <a:xfrm>
            <a:off x="644476" y="884673"/>
            <a:ext cx="7775492" cy="1169551"/>
          </a:xfrm>
          <a:prstGeom prst="rect">
            <a:avLst/>
          </a:prstGeom>
          <a:noFill/>
        </p:spPr>
        <p:txBody>
          <a:bodyPr wrap="square" rtlCol="0">
            <a:spAutoFit/>
          </a:bodyPr>
          <a:lstStyle/>
          <a:p>
            <a:pPr algn="ctr"/>
            <a:r>
              <a:rPr lang="en-US" sz="3500" b="1" u="sng" dirty="0" smtClean="0">
                <a:solidFill>
                  <a:schemeClr val="accent1"/>
                </a:solidFill>
              </a:rPr>
              <a:t>PREPARING</a:t>
            </a:r>
            <a:r>
              <a:rPr lang="en-US" sz="3500" dirty="0" smtClean="0">
                <a:solidFill>
                  <a:schemeClr val="accent1"/>
                </a:solidFill>
              </a:rPr>
              <a:t> FOR THE SOCRATIC SEMINAR</a:t>
            </a:r>
            <a:endParaRPr lang="en-US" sz="3500" dirty="0">
              <a:solidFill>
                <a:schemeClr val="accent1"/>
              </a:solidFill>
            </a:endParaRPr>
          </a:p>
        </p:txBody>
      </p:sp>
    </p:spTree>
    <p:extLst>
      <p:ext uri="{BB962C8B-B14F-4D97-AF65-F5344CB8AC3E}">
        <p14:creationId xmlns:p14="http://schemas.microsoft.com/office/powerpoint/2010/main" val="2793006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252" y="1283491"/>
            <a:ext cx="3233817" cy="3228746"/>
          </a:xfrm>
        </p:spPr>
        <p:txBody>
          <a:bodyPr>
            <a:normAutofit/>
          </a:bodyPr>
          <a:lstStyle/>
          <a:p>
            <a:pPr marL="0" lvl="0" indent="0" algn="ctr">
              <a:buNone/>
            </a:pPr>
            <a:r>
              <a:rPr lang="en-US" b="1" u="sng" dirty="0" smtClean="0"/>
              <a:t>NORMS</a:t>
            </a:r>
          </a:p>
          <a:p>
            <a:pPr lvl="0"/>
            <a:r>
              <a:rPr lang="en-US" dirty="0" smtClean="0"/>
              <a:t>Be prepared</a:t>
            </a:r>
            <a:endParaRPr lang="en-US" sz="1800" dirty="0"/>
          </a:p>
          <a:p>
            <a:pPr lvl="0"/>
            <a:r>
              <a:rPr lang="en-US" dirty="0" smtClean="0"/>
              <a:t>Use EVIDENCE</a:t>
            </a:r>
            <a:endParaRPr lang="en-US" sz="1800" dirty="0"/>
          </a:p>
          <a:p>
            <a:pPr lvl="0"/>
            <a:r>
              <a:rPr lang="en-US" dirty="0" smtClean="0"/>
              <a:t>Speak </a:t>
            </a:r>
            <a:r>
              <a:rPr lang="en-US" dirty="0"/>
              <a:t>like a Scholar</a:t>
            </a:r>
            <a:endParaRPr lang="en-US" sz="1800" dirty="0"/>
          </a:p>
          <a:p>
            <a:pPr lvl="0"/>
            <a:r>
              <a:rPr lang="en-US" dirty="0" smtClean="0"/>
              <a:t>Ask </a:t>
            </a:r>
            <a:r>
              <a:rPr lang="en-US" dirty="0"/>
              <a:t>Questions</a:t>
            </a:r>
            <a:endParaRPr lang="en-US" sz="1800" dirty="0"/>
          </a:p>
          <a:p>
            <a:pPr lvl="0"/>
            <a:r>
              <a:rPr lang="en-US" dirty="0" smtClean="0"/>
              <a:t>Take </a:t>
            </a:r>
            <a:r>
              <a:rPr lang="en-US" dirty="0"/>
              <a:t>turns speaking</a:t>
            </a:r>
            <a:endParaRPr lang="en-US" sz="1800" dirty="0"/>
          </a:p>
          <a:p>
            <a:r>
              <a:rPr lang="en-US" dirty="0"/>
              <a:t>Include others </a:t>
            </a:r>
          </a:p>
        </p:txBody>
      </p:sp>
      <p:graphicFrame>
        <p:nvGraphicFramePr>
          <p:cNvPr id="4" name="Table 3"/>
          <p:cNvGraphicFramePr>
            <a:graphicFrameLocks noGrp="1"/>
          </p:cNvGraphicFramePr>
          <p:nvPr>
            <p:extLst>
              <p:ext uri="{D42A27DB-BD31-4B8C-83A1-F6EECF244321}">
                <p14:modId xmlns:p14="http://schemas.microsoft.com/office/powerpoint/2010/main" val="321933589"/>
              </p:ext>
            </p:extLst>
          </p:nvPr>
        </p:nvGraphicFramePr>
        <p:xfrm>
          <a:off x="3690188" y="969729"/>
          <a:ext cx="5072068" cy="4263309"/>
        </p:xfrm>
        <a:graphic>
          <a:graphicData uri="http://schemas.openxmlformats.org/drawingml/2006/table">
            <a:tbl>
              <a:tblPr firstRow="1" bandRow="1">
                <a:tableStyleId>{5C22544A-7EE6-4342-B048-85BDC9FD1C3A}</a:tableStyleId>
              </a:tblPr>
              <a:tblGrid>
                <a:gridCol w="2536034"/>
                <a:gridCol w="2536034"/>
              </a:tblGrid>
              <a:tr h="605710">
                <a:tc>
                  <a:txBody>
                    <a:bodyPr/>
                    <a:lstStyle/>
                    <a:p>
                      <a:pPr algn="ctr"/>
                      <a:r>
                        <a:rPr lang="en-US" sz="2600" dirty="0" smtClean="0"/>
                        <a:t>Inner Circle</a:t>
                      </a:r>
                      <a:endParaRPr lang="en-US" sz="2600" dirty="0"/>
                    </a:p>
                  </a:txBody>
                  <a:tcPr/>
                </a:tc>
                <a:tc>
                  <a:txBody>
                    <a:bodyPr/>
                    <a:lstStyle/>
                    <a:p>
                      <a:pPr algn="ctr"/>
                      <a:r>
                        <a:rPr lang="en-US" sz="2600" dirty="0" smtClean="0"/>
                        <a:t>Outer Circle</a:t>
                      </a:r>
                      <a:endParaRPr lang="en-US" sz="2600" dirty="0"/>
                    </a:p>
                  </a:txBody>
                  <a:tcPr/>
                </a:tc>
              </a:tr>
              <a:tr h="1941589">
                <a:tc>
                  <a:txBody>
                    <a:bodyPr/>
                    <a:lstStyle/>
                    <a:p>
                      <a:pPr marL="285750" indent="-285750">
                        <a:buFont typeface="Arial"/>
                        <a:buChar char="•"/>
                      </a:pPr>
                      <a:r>
                        <a:rPr lang="en-US" sz="2600" dirty="0" smtClean="0"/>
                        <a:t>Participate!</a:t>
                      </a:r>
                    </a:p>
                    <a:p>
                      <a:pPr marL="285750" indent="-285750">
                        <a:buFont typeface="Arial"/>
                        <a:buChar char="•"/>
                      </a:pPr>
                      <a:r>
                        <a:rPr lang="en-US" sz="2600" baseline="0" dirty="0" smtClean="0"/>
                        <a:t>Ask questions</a:t>
                      </a:r>
                    </a:p>
                    <a:p>
                      <a:pPr marL="285750" indent="-285750">
                        <a:buFont typeface="Arial"/>
                        <a:buChar char="•"/>
                      </a:pPr>
                      <a:r>
                        <a:rPr lang="en-US" sz="2600" baseline="0" dirty="0" smtClean="0"/>
                        <a:t>Share your thoughts</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2600" dirty="0" smtClean="0"/>
                        <a:t>Use</a:t>
                      </a:r>
                      <a:r>
                        <a:rPr lang="en-US" sz="2600" baseline="0" dirty="0" smtClean="0"/>
                        <a:t> the DESK NOTES</a:t>
                      </a:r>
                    </a:p>
                  </a:txBody>
                  <a:tcPr/>
                </a:tc>
                <a:tc>
                  <a:txBody>
                    <a:bodyPr/>
                    <a:lstStyle/>
                    <a:p>
                      <a:pPr marL="285750" indent="-285750">
                        <a:buFont typeface="Arial"/>
                        <a:buChar char="•"/>
                      </a:pPr>
                      <a:r>
                        <a:rPr lang="en-US" sz="2600" baseline="0" dirty="0" smtClean="0"/>
                        <a:t>Track </a:t>
                      </a:r>
                      <a:r>
                        <a:rPr lang="en-US" sz="2600" baseline="0" dirty="0" smtClean="0"/>
                        <a:t>your partner’s </a:t>
                      </a:r>
                      <a:r>
                        <a:rPr lang="en-US" sz="2600" baseline="0" dirty="0" smtClean="0"/>
                        <a:t>participation</a:t>
                      </a:r>
                    </a:p>
                    <a:p>
                      <a:pPr marL="285750" indent="-285750">
                        <a:buFont typeface="Arial"/>
                        <a:buChar char="•"/>
                      </a:pPr>
                      <a:r>
                        <a:rPr lang="en-US" sz="2600" baseline="0" dirty="0" smtClean="0"/>
                        <a:t>Track how the discussion agrees or disagrees with your own position</a:t>
                      </a:r>
                      <a:endParaRPr lang="en-US" sz="2600" baseline="0" dirty="0" smtClean="0"/>
                    </a:p>
                  </a:txBody>
                  <a:tcPr/>
                </a:tc>
              </a:tr>
            </a:tbl>
          </a:graphicData>
        </a:graphic>
      </p:graphicFrame>
      <p:sp>
        <p:nvSpPr>
          <p:cNvPr id="7" name="Title 1"/>
          <p:cNvSpPr>
            <a:spLocks noGrp="1"/>
          </p:cNvSpPr>
          <p:nvPr>
            <p:ph type="title"/>
          </p:nvPr>
        </p:nvSpPr>
        <p:spPr>
          <a:xfrm>
            <a:off x="104587" y="4572000"/>
            <a:ext cx="8934823" cy="1600200"/>
          </a:xfrm>
        </p:spPr>
        <p:txBody>
          <a:bodyPr>
            <a:normAutofit/>
          </a:bodyPr>
          <a:lstStyle/>
          <a:p>
            <a:r>
              <a:rPr lang="en-US" sz="4500" dirty="0" smtClean="0"/>
              <a:t>Living the experience: </a:t>
            </a:r>
            <a:r>
              <a:rPr lang="en-US" sz="3000" dirty="0" smtClean="0"/>
              <a:t>Norms &amp; Expectations</a:t>
            </a:r>
            <a:endParaRPr lang="en-US" sz="3000" dirty="0"/>
          </a:p>
        </p:txBody>
      </p:sp>
    </p:spTree>
    <p:extLst>
      <p:ext uri="{BB962C8B-B14F-4D97-AF65-F5344CB8AC3E}">
        <p14:creationId xmlns:p14="http://schemas.microsoft.com/office/powerpoint/2010/main" val="23940529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353" y="4572000"/>
            <a:ext cx="8172823" cy="1600200"/>
          </a:xfrm>
        </p:spPr>
        <p:txBody>
          <a:bodyPr>
            <a:normAutofit/>
          </a:bodyPr>
          <a:lstStyle/>
          <a:p>
            <a:r>
              <a:rPr lang="en-US" sz="5000" dirty="0" smtClean="0"/>
              <a:t>Living the experience: </a:t>
            </a:r>
            <a:r>
              <a:rPr lang="en-US" sz="3300" dirty="0" smtClean="0"/>
              <a:t>Let’s Reflect</a:t>
            </a:r>
            <a:endParaRPr lang="en-US" sz="3300" dirty="0"/>
          </a:p>
        </p:txBody>
      </p:sp>
      <p:graphicFrame>
        <p:nvGraphicFramePr>
          <p:cNvPr id="4" name="Object 3"/>
          <p:cNvGraphicFramePr>
            <a:graphicFrameLocks noChangeAspect="1"/>
          </p:cNvGraphicFramePr>
          <p:nvPr>
            <p:extLst>
              <p:ext uri="{D42A27DB-BD31-4B8C-83A1-F6EECF244321}">
                <p14:modId xmlns:p14="http://schemas.microsoft.com/office/powerpoint/2010/main" val="2870445776"/>
              </p:ext>
            </p:extLst>
          </p:nvPr>
        </p:nvGraphicFramePr>
        <p:xfrm>
          <a:off x="644476" y="2284734"/>
          <a:ext cx="7775492" cy="2187298"/>
        </p:xfrm>
        <a:graphic>
          <a:graphicData uri="http://schemas.openxmlformats.org/presentationml/2006/ole">
            <mc:AlternateContent xmlns:mc="http://schemas.openxmlformats.org/markup-compatibility/2006">
              <mc:Choice xmlns:v="urn:schemas-microsoft-com:vml" Requires="v">
                <p:oleObj spid="_x0000_s2075" name="Document" r:id="rId4" imgW="6997700" imgH="1968500" progId="Word.Document.12">
                  <p:embed/>
                </p:oleObj>
              </mc:Choice>
              <mc:Fallback>
                <p:oleObj name="Document" r:id="rId4" imgW="6997700" imgH="1968500" progId="Word.Document.12">
                  <p:embed/>
                  <p:pic>
                    <p:nvPicPr>
                      <p:cNvPr id="0" name=""/>
                      <p:cNvPicPr/>
                      <p:nvPr/>
                    </p:nvPicPr>
                    <p:blipFill>
                      <a:blip r:embed="rId5"/>
                      <a:stretch>
                        <a:fillRect/>
                      </a:stretch>
                    </p:blipFill>
                    <p:spPr>
                      <a:xfrm>
                        <a:off x="644476" y="2284734"/>
                        <a:ext cx="7775492" cy="2187298"/>
                      </a:xfrm>
                      <a:prstGeom prst="rect">
                        <a:avLst/>
                      </a:prstGeom>
                    </p:spPr>
                  </p:pic>
                </p:oleObj>
              </mc:Fallback>
            </mc:AlternateContent>
          </a:graphicData>
        </a:graphic>
      </p:graphicFrame>
      <p:sp>
        <p:nvSpPr>
          <p:cNvPr id="5" name="TextBox 4"/>
          <p:cNvSpPr txBox="1"/>
          <p:nvPr/>
        </p:nvSpPr>
        <p:spPr>
          <a:xfrm>
            <a:off x="644476" y="884673"/>
            <a:ext cx="7775492" cy="1169551"/>
          </a:xfrm>
          <a:prstGeom prst="rect">
            <a:avLst/>
          </a:prstGeom>
          <a:noFill/>
        </p:spPr>
        <p:txBody>
          <a:bodyPr wrap="square" rtlCol="0">
            <a:spAutoFit/>
          </a:bodyPr>
          <a:lstStyle/>
          <a:p>
            <a:pPr algn="ctr"/>
            <a:r>
              <a:rPr lang="en-US" sz="3500" b="1" u="sng" dirty="0" smtClean="0">
                <a:solidFill>
                  <a:schemeClr val="accent1"/>
                </a:solidFill>
              </a:rPr>
              <a:t>ENGAGING</a:t>
            </a:r>
            <a:r>
              <a:rPr lang="en-US" sz="3500" dirty="0" smtClean="0">
                <a:solidFill>
                  <a:schemeClr val="accent1"/>
                </a:solidFill>
              </a:rPr>
              <a:t> IN THE SOCRATIC SEMINAR</a:t>
            </a:r>
            <a:endParaRPr lang="en-US" sz="3500" dirty="0">
              <a:solidFill>
                <a:schemeClr val="accent1"/>
              </a:solidFill>
            </a:endParaRPr>
          </a:p>
        </p:txBody>
      </p:sp>
    </p:spTree>
    <p:extLst>
      <p:ext uri="{BB962C8B-B14F-4D97-AF65-F5344CB8AC3E}">
        <p14:creationId xmlns:p14="http://schemas.microsoft.com/office/powerpoint/2010/main" val="31116127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4572000"/>
            <a:ext cx="7971716" cy="1600200"/>
          </a:xfrm>
        </p:spPr>
        <p:txBody>
          <a:bodyPr>
            <a:normAutofit fontScale="90000"/>
          </a:bodyPr>
          <a:lstStyle/>
          <a:p>
            <a:r>
              <a:rPr lang="en-US" dirty="0" smtClean="0"/>
              <a:t>Connecting to Common Core</a:t>
            </a:r>
            <a:endParaRPr lang="en-US" dirty="0"/>
          </a:p>
        </p:txBody>
      </p:sp>
      <p:sp>
        <p:nvSpPr>
          <p:cNvPr id="3" name="Content Placeholder 2"/>
          <p:cNvSpPr>
            <a:spLocks noGrp="1"/>
          </p:cNvSpPr>
          <p:nvPr>
            <p:ph idx="1"/>
          </p:nvPr>
        </p:nvSpPr>
        <p:spPr>
          <a:xfrm>
            <a:off x="762000" y="685800"/>
            <a:ext cx="7543800" cy="1828800"/>
          </a:xfrm>
        </p:spPr>
        <p:txBody>
          <a:bodyPr>
            <a:normAutofit lnSpcReduction="10000"/>
          </a:bodyPr>
          <a:lstStyle/>
          <a:p>
            <a:pPr marL="0" indent="0" algn="ctr">
              <a:buNone/>
            </a:pPr>
            <a:r>
              <a:rPr lang="en-US" b="1" dirty="0">
                <a:solidFill>
                  <a:srgbClr val="AD0101"/>
                </a:solidFill>
              </a:rPr>
              <a:t>CCSS.ELA-Literacy.CCRA.SL.1 </a:t>
            </a:r>
            <a:endParaRPr lang="en-US" b="1" dirty="0" smtClean="0">
              <a:solidFill>
                <a:srgbClr val="AD0101"/>
              </a:solidFill>
            </a:endParaRPr>
          </a:p>
          <a:p>
            <a:pPr marL="0" indent="0" algn="ctr">
              <a:buNone/>
            </a:pPr>
            <a:r>
              <a:rPr lang="en-US" dirty="0" smtClean="0"/>
              <a:t>Prepare </a:t>
            </a:r>
            <a:r>
              <a:rPr lang="en-US" dirty="0"/>
              <a:t>for and participate effectively in a range of conversations and collaborations with diverse partners, building on others’ ideas and expressing their own clearly and persuasively.</a:t>
            </a:r>
          </a:p>
        </p:txBody>
      </p:sp>
      <p:pic>
        <p:nvPicPr>
          <p:cNvPr id="4" name="Picture 3"/>
          <p:cNvPicPr>
            <a:picLocks noChangeAspect="1"/>
          </p:cNvPicPr>
          <p:nvPr/>
        </p:nvPicPr>
        <p:blipFill>
          <a:blip r:embed="rId3"/>
          <a:stretch>
            <a:fillRect/>
          </a:stretch>
        </p:blipFill>
        <p:spPr>
          <a:xfrm>
            <a:off x="28539" y="3098953"/>
            <a:ext cx="9144000" cy="1822010"/>
          </a:xfrm>
          <a:prstGeom prst="rect">
            <a:avLst/>
          </a:prstGeom>
        </p:spPr>
      </p:pic>
    </p:spTree>
    <p:extLst>
      <p:ext uri="{BB962C8B-B14F-4D97-AF65-F5344CB8AC3E}">
        <p14:creationId xmlns:p14="http://schemas.microsoft.com/office/powerpoint/2010/main" val="8866110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it relevant  </a:t>
            </a:r>
            <a:endParaRPr lang="en-US" dirty="0"/>
          </a:p>
        </p:txBody>
      </p:sp>
      <p:sp>
        <p:nvSpPr>
          <p:cNvPr id="3" name="Content Placeholder 2"/>
          <p:cNvSpPr>
            <a:spLocks noGrp="1"/>
          </p:cNvSpPr>
          <p:nvPr>
            <p:ph idx="1"/>
          </p:nvPr>
        </p:nvSpPr>
        <p:spPr>
          <a:xfrm>
            <a:off x="250846" y="642875"/>
            <a:ext cx="3997806" cy="4249253"/>
          </a:xfrm>
        </p:spPr>
        <p:txBody>
          <a:bodyPr>
            <a:normAutofit/>
          </a:bodyPr>
          <a:lstStyle/>
          <a:p>
            <a:pPr marL="0" indent="0">
              <a:buNone/>
            </a:pPr>
            <a:r>
              <a:rPr lang="en-US" b="1" dirty="0"/>
              <a:t>Academic Discourse Is..</a:t>
            </a:r>
            <a:r>
              <a:rPr lang="en-US" dirty="0"/>
              <a:t>.</a:t>
            </a:r>
          </a:p>
          <a:p>
            <a:r>
              <a:rPr lang="en-US" dirty="0"/>
              <a:t>a focused, organized method for establishing </a:t>
            </a:r>
            <a:r>
              <a:rPr lang="en-US" dirty="0" smtClean="0"/>
              <a:t>credibility </a:t>
            </a:r>
            <a:r>
              <a:rPr lang="en-US" dirty="0"/>
              <a:t>of thought through the production of </a:t>
            </a:r>
            <a:r>
              <a:rPr lang="en-US" dirty="0" smtClean="0"/>
              <a:t>claims </a:t>
            </a:r>
            <a:r>
              <a:rPr lang="en-US" dirty="0"/>
              <a:t>powered by </a:t>
            </a:r>
            <a:r>
              <a:rPr lang="en-US" dirty="0" smtClean="0"/>
              <a:t>evidence</a:t>
            </a:r>
            <a:r>
              <a:rPr lang="en-US" baseline="30000" dirty="0" smtClean="0"/>
              <a:t>1</a:t>
            </a:r>
            <a:endParaRPr lang="en-US" dirty="0"/>
          </a:p>
          <a:p>
            <a:r>
              <a:rPr lang="en-US" dirty="0" smtClean="0"/>
              <a:t>sustained </a:t>
            </a:r>
            <a:r>
              <a:rPr lang="en-US" dirty="0"/>
              <a:t>and purposeful conversation about </a:t>
            </a:r>
            <a:r>
              <a:rPr lang="en-US" dirty="0" smtClean="0"/>
              <a:t>content</a:t>
            </a:r>
            <a:r>
              <a:rPr lang="en-US" dirty="0"/>
              <a:t>, ideas, and </a:t>
            </a:r>
            <a:r>
              <a:rPr lang="en-US" dirty="0" smtClean="0"/>
              <a:t>judgment</a:t>
            </a:r>
            <a:r>
              <a:rPr lang="en-US" baseline="30000" dirty="0" smtClean="0"/>
              <a:t>2</a:t>
            </a:r>
            <a:endParaRPr lang="en-US" sz="1200" dirty="0"/>
          </a:p>
        </p:txBody>
      </p:sp>
      <p:sp>
        <p:nvSpPr>
          <p:cNvPr id="4" name="TextBox 3"/>
          <p:cNvSpPr txBox="1"/>
          <p:nvPr/>
        </p:nvSpPr>
        <p:spPr>
          <a:xfrm>
            <a:off x="5139766" y="1002037"/>
            <a:ext cx="3639730" cy="3323987"/>
          </a:xfrm>
          <a:prstGeom prst="rect">
            <a:avLst/>
          </a:prstGeom>
          <a:noFill/>
        </p:spPr>
        <p:txBody>
          <a:bodyPr wrap="square" rtlCol="0">
            <a:spAutoFit/>
          </a:bodyPr>
          <a:lstStyle/>
          <a:p>
            <a:r>
              <a:rPr lang="en-US" sz="2400" b="1" dirty="0"/>
              <a:t>Academic Discourse Is </a:t>
            </a:r>
            <a:r>
              <a:rPr lang="en-US" sz="2400" b="1" dirty="0" smtClean="0"/>
              <a:t>Not </a:t>
            </a:r>
            <a:r>
              <a:rPr lang="en-US" sz="2400" b="1" dirty="0"/>
              <a:t>…</a:t>
            </a:r>
          </a:p>
          <a:p>
            <a:pPr marL="285750" indent="-285750">
              <a:buFont typeface="Arial"/>
              <a:buChar char="•"/>
            </a:pPr>
            <a:r>
              <a:rPr lang="en-US" sz="2400" dirty="0" smtClean="0"/>
              <a:t>sharing </a:t>
            </a:r>
            <a:r>
              <a:rPr lang="en-US" sz="2400" dirty="0"/>
              <a:t>uninformed </a:t>
            </a:r>
            <a:r>
              <a:rPr lang="en-US" sz="2400" dirty="0" smtClean="0"/>
              <a:t>opinions</a:t>
            </a:r>
          </a:p>
          <a:p>
            <a:pPr marL="285750" indent="-285750">
              <a:buFont typeface="Arial"/>
              <a:buChar char="•"/>
            </a:pPr>
            <a:r>
              <a:rPr lang="en-US" sz="2400" dirty="0"/>
              <a:t>t</a:t>
            </a:r>
            <a:r>
              <a:rPr lang="en-US" sz="2400" dirty="0" smtClean="0"/>
              <a:t>eachers </a:t>
            </a:r>
            <a:r>
              <a:rPr lang="en-US" sz="2400" dirty="0"/>
              <a:t>giving answers to </a:t>
            </a:r>
            <a:r>
              <a:rPr lang="en-US" sz="2400" dirty="0" smtClean="0"/>
              <a:t>students</a:t>
            </a:r>
          </a:p>
          <a:p>
            <a:pPr marL="285750" indent="-285750">
              <a:buFont typeface="Arial"/>
              <a:buChar char="•"/>
            </a:pPr>
            <a:r>
              <a:rPr lang="en-US" sz="2400" dirty="0" smtClean="0"/>
              <a:t>pair</a:t>
            </a:r>
            <a:r>
              <a:rPr lang="en-US" sz="2400" dirty="0"/>
              <a:t>-share answers with no evidence</a:t>
            </a:r>
          </a:p>
          <a:p>
            <a:endParaRPr lang="en-US" dirty="0"/>
          </a:p>
        </p:txBody>
      </p:sp>
      <p:sp>
        <p:nvSpPr>
          <p:cNvPr id="5" name="TextBox 4"/>
          <p:cNvSpPr txBox="1"/>
          <p:nvPr/>
        </p:nvSpPr>
        <p:spPr>
          <a:xfrm>
            <a:off x="956237" y="6307324"/>
            <a:ext cx="8008471" cy="369332"/>
          </a:xfrm>
          <a:prstGeom prst="rect">
            <a:avLst/>
          </a:prstGeom>
          <a:noFill/>
        </p:spPr>
        <p:txBody>
          <a:bodyPr wrap="square" rtlCol="0">
            <a:spAutoFit/>
          </a:bodyPr>
          <a:lstStyle/>
          <a:p>
            <a:r>
              <a:rPr lang="en-US" sz="900" dirty="0" smtClean="0"/>
              <a:t>1: (</a:t>
            </a:r>
            <a:r>
              <a:rPr lang="en-US" sz="900" dirty="0"/>
              <a:t>Drake, F. and Nelson, L., 2009. Engagement in Teaching History. Pearson Education Inc. Upper Saddle River, New Jersey.</a:t>
            </a:r>
            <a:r>
              <a:rPr lang="en-US" sz="900" dirty="0" smtClean="0"/>
              <a:t>)</a:t>
            </a:r>
          </a:p>
          <a:p>
            <a:r>
              <a:rPr lang="en-US" sz="900" dirty="0" smtClean="0"/>
              <a:t>2: </a:t>
            </a:r>
            <a:r>
              <a:rPr lang="en-US" sz="900" dirty="0"/>
              <a:t>(</a:t>
            </a:r>
            <a:r>
              <a:rPr lang="en-US" sz="900" dirty="0" err="1"/>
              <a:t>Zwiers</a:t>
            </a:r>
            <a:r>
              <a:rPr lang="en-US" sz="900" dirty="0"/>
              <a:t>, J. and Crawford, M., 2011. Academic Conversations: Classroom Talk that Fosters Critical Thinking and Content </a:t>
            </a:r>
            <a:r>
              <a:rPr lang="en-US" sz="900" dirty="0" err="1"/>
              <a:t>Understanding:Portland</a:t>
            </a:r>
            <a:r>
              <a:rPr lang="en-US" sz="900" dirty="0"/>
              <a:t>, Maine.</a:t>
            </a:r>
            <a:r>
              <a:rPr lang="en-US" sz="900" dirty="0" smtClean="0"/>
              <a:t>)</a:t>
            </a:r>
            <a:endParaRPr lang="en-US" sz="900" dirty="0"/>
          </a:p>
        </p:txBody>
      </p:sp>
      <p:cxnSp>
        <p:nvCxnSpPr>
          <p:cNvPr id="7" name="Straight Connector 6"/>
          <p:cNvCxnSpPr/>
          <p:nvPr/>
        </p:nvCxnSpPr>
        <p:spPr>
          <a:xfrm>
            <a:off x="4671945" y="642875"/>
            <a:ext cx="0" cy="424925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402344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1779</TotalTime>
  <Words>870</Words>
  <Application>Microsoft Macintosh PowerPoint</Application>
  <PresentationFormat>On-screen Show (4:3)</PresentationFormat>
  <Paragraphs>129</Paragraphs>
  <Slides>15</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Newsprint</vt:lpstr>
      <vt:lpstr>Document</vt:lpstr>
      <vt:lpstr>Speaking and Listening Standards? But I have my own content standards to get through!</vt:lpstr>
      <vt:lpstr>Session Outcomes</vt:lpstr>
      <vt:lpstr>     Agenda</vt:lpstr>
      <vt:lpstr>Living the experience</vt:lpstr>
      <vt:lpstr>Living the experience: Before we start …</vt:lpstr>
      <vt:lpstr>Living the experience: Norms &amp; Expectations</vt:lpstr>
      <vt:lpstr>Living the experience: Let’s Reflect</vt:lpstr>
      <vt:lpstr>Connecting to Common Core</vt:lpstr>
      <vt:lpstr>Making it relevant  </vt:lpstr>
      <vt:lpstr>Making it relevant</vt:lpstr>
      <vt:lpstr>Making it great</vt:lpstr>
      <vt:lpstr>Work time: where do I start?</vt:lpstr>
      <vt:lpstr>Work time</vt:lpstr>
      <vt:lpstr>Reflection</vt:lpstr>
      <vt:lpstr>Moving forward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Speaking and Listening Standards? But I have my own content standards to get through!</dc:title>
  <dc:creator>Linda Sanchez</dc:creator>
  <cp:lastModifiedBy>Linda Sanchez</cp:lastModifiedBy>
  <cp:revision>25</cp:revision>
  <dcterms:created xsi:type="dcterms:W3CDTF">2014-02-08T19:51:30Z</dcterms:created>
  <dcterms:modified xsi:type="dcterms:W3CDTF">2014-02-13T00:37:29Z</dcterms:modified>
</cp:coreProperties>
</file>